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8" r:id="rId5"/>
  </p:sldMasterIdLst>
  <p:notesMasterIdLst>
    <p:notesMasterId r:id="rId23"/>
  </p:notesMasterIdLst>
  <p:handoutMasterIdLst>
    <p:handoutMasterId r:id="rId24"/>
  </p:handoutMasterIdLst>
  <p:sldIdLst>
    <p:sldId id="478" r:id="rId6"/>
    <p:sldId id="479" r:id="rId7"/>
    <p:sldId id="481" r:id="rId8"/>
    <p:sldId id="482" r:id="rId9"/>
    <p:sldId id="443" r:id="rId10"/>
    <p:sldId id="451" r:id="rId11"/>
    <p:sldId id="452" r:id="rId12"/>
    <p:sldId id="453" r:id="rId13"/>
    <p:sldId id="448" r:id="rId14"/>
    <p:sldId id="456" r:id="rId15"/>
    <p:sldId id="462" r:id="rId16"/>
    <p:sldId id="466" r:id="rId17"/>
    <p:sldId id="467" r:id="rId18"/>
    <p:sldId id="469" r:id="rId19"/>
    <p:sldId id="470" r:id="rId20"/>
    <p:sldId id="473" r:id="rId21"/>
    <p:sldId id="475" r:id="rId22"/>
  </p:sldIdLst>
  <p:sldSz cx="12160250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0" userDrawn="1">
          <p15:clr>
            <a:srgbClr val="A4A3A4"/>
          </p15:clr>
        </p15:guide>
        <p15:guide id="2" orient="horz" pos="2155" userDrawn="1">
          <p15:clr>
            <a:srgbClr val="A4A3A4"/>
          </p15:clr>
        </p15:guide>
        <p15:guide id="3" orient="horz" pos="1021" userDrawn="1">
          <p15:clr>
            <a:srgbClr val="A4A3A4"/>
          </p15:clr>
        </p15:guide>
        <p15:guide id="4" orient="horz" pos="3855" userDrawn="1">
          <p15:clr>
            <a:srgbClr val="A4A3A4"/>
          </p15:clr>
        </p15:guide>
        <p15:guide id="5" pos="4578" userDrawn="1">
          <p15:clr>
            <a:srgbClr val="A4A3A4"/>
          </p15:clr>
        </p15:guide>
        <p15:guide id="6" pos="5032" userDrawn="1">
          <p15:clr>
            <a:srgbClr val="A4A3A4"/>
          </p15:clr>
        </p15:guide>
        <p15:guide id="7" orient="horz" pos="2676" userDrawn="1">
          <p15:clr>
            <a:srgbClr val="A4A3A4"/>
          </p15:clr>
        </p15:guide>
        <p15:guide id="8" orient="horz" pos="843" userDrawn="1">
          <p15:clr>
            <a:srgbClr val="A4A3A4"/>
          </p15:clr>
        </p15:guide>
        <p15:guide id="9" pos="7277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pos="632" userDrawn="1">
          <p15:clr>
            <a:srgbClr val="A4A3A4"/>
          </p15:clr>
        </p15:guide>
        <p15:guide id="12" pos="6665" userDrawn="1">
          <p15:clr>
            <a:srgbClr val="A4A3A4"/>
          </p15:clr>
        </p15:guide>
        <p15:guide id="13" pos="6778" userDrawn="1">
          <p15:clr>
            <a:srgbClr val="A4A3A4"/>
          </p15:clr>
        </p15:guide>
        <p15:guide id="14" orient="horz" pos="1383" userDrawn="1">
          <p15:clr>
            <a:srgbClr val="A4A3A4"/>
          </p15:clr>
        </p15:guide>
        <p15:guide id="15" orient="horz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Jowett" initials="AJ" lastIdx="6" clrIdx="0">
    <p:extLst>
      <p:ext uri="{19B8F6BF-5375-455C-9EA6-DF929625EA0E}">
        <p15:presenceInfo xmlns:p15="http://schemas.microsoft.com/office/powerpoint/2012/main" userId="Adam Jowett" providerId="None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Wilks,A,Alison,NDB3 R" initials="WR" lastIdx="1" clrIdx="2">
    <p:extLst>
      <p:ext uri="{19B8F6BF-5375-455C-9EA6-DF929625EA0E}">
        <p15:presenceInfo xmlns:p15="http://schemas.microsoft.com/office/powerpoint/2012/main" userId="S::alison.wilks@bt.com::496b4ccc-c6c5-44cb-915e-cbd86a6fdc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1A6CA7"/>
    <a:srgbClr val="92C656"/>
    <a:srgbClr val="F2F6F7"/>
    <a:srgbClr val="5912B5"/>
    <a:srgbClr val="5514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20"/>
  </p:normalViewPr>
  <p:slideViewPr>
    <p:cSldViewPr snapToGrid="0">
      <p:cViewPr varScale="1">
        <p:scale>
          <a:sx n="65" d="100"/>
          <a:sy n="65" d="100"/>
        </p:scale>
        <p:origin x="422" y="58"/>
      </p:cViewPr>
      <p:guideLst>
        <p:guide pos="3830"/>
        <p:guide orient="horz" pos="2155"/>
        <p:guide orient="horz" pos="1021"/>
        <p:guide orient="horz" pos="3855"/>
        <p:guide pos="4578"/>
        <p:guide pos="5032"/>
        <p:guide orient="horz" pos="2676"/>
        <p:guide orient="horz" pos="843"/>
        <p:guide pos="7277"/>
        <p:guide orient="horz" pos="1202"/>
        <p:guide pos="632"/>
        <p:guide pos="6665"/>
        <p:guide pos="6778"/>
        <p:guide orient="horz" pos="1383"/>
        <p:guide orient="horz" pos="31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7F1D2FE-660A-B440-B6E7-03021A6E8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421656-D68C-C848-9684-18CAA0BCE3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FDDF8-45E9-9B4E-B66C-B714F8B7D384}" type="datetimeFigureOut">
              <a:rPr lang="en-GB" smtClean="0"/>
              <a:t>05/08/2021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C5BC15-820B-CE40-A9E8-0D77B2E6C8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1FA80E-1F67-D644-AF87-B960B743C2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9E74-0CFF-BF44-A8EB-BC335A583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T Curve Regular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T Curve Regular" panose="020B0503020203020204" pitchFamily="34" charset="0"/>
              </a:defRPr>
            </a:lvl1pPr>
          </a:lstStyle>
          <a:p>
            <a:fld id="{9D266EBB-0E58-47B2-8EA8-A694003FD0F2}" type="datetimeFigureOut">
              <a:rPr lang="en-GB" smtClean="0"/>
              <a:pPr/>
              <a:t>05/08/2021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T Curve Regular" panose="020B05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T Curve Regular" panose="020B0503020203020204" pitchFamily="34" charset="0"/>
              </a:defRPr>
            </a:lvl1pPr>
          </a:lstStyle>
          <a:p>
            <a:fld id="{EFC50299-5D49-4341-93C4-E566547632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T Curve Regular" panose="020B0503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T Curve Regular" panose="020B0503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T Curve Regular" panose="020B0503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T Curve Regular" panose="020B0503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T Curve Regular" panose="020B05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Security classification options:</a:t>
            </a:r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Public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Internal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Confidential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Highly Confidential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0299-5D49-4341-93C4-E566547632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9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E4EA6B-1F4E-1748-9DFB-842B8DC2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18818" cy="6840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DCC49-075B-1F42-B5EF-EC7A37067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15812"/>
            <a:ext cx="2514599" cy="61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j-lt"/>
                <a:cs typeface="BT Curve Headline" panose="020B0503020203020204" pitchFamily="34" charset="0"/>
              </a:defRPr>
            </a:lvl1pPr>
          </a:lstStyle>
          <a:p>
            <a:r>
              <a:rPr lang="en-US" dirty="0"/>
              <a:t>BT Wholesale Broadband</a:t>
            </a:r>
            <a:br>
              <a:rPr lang="en-US" dirty="0"/>
            </a:br>
            <a:r>
              <a:rPr lang="en-US" dirty="0"/>
              <a:t>90-Day CP Notification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00" b="0" i="0" baseline="0">
                <a:solidFill>
                  <a:schemeClr val="bg1"/>
                </a:solidFill>
                <a:latin typeface="+mj-lt"/>
                <a:cs typeface="BT Curve Headline" panose="020B0503020203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Release XX</a:t>
            </a:r>
          </a:p>
          <a:p>
            <a:r>
              <a:rPr lang="en-US" dirty="0"/>
              <a:t>Release deployment date DD/MM/YYYY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324000"/>
            <a:ext cx="11529534" cy="376857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845E0592-16A3-6C47-B3F4-79A4DAD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374400" y="1048345"/>
            <a:ext cx="11529534" cy="51086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ECA2DA-C317-CB40-89FE-CBD5A2339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34562C-6EB4-4341-8170-A0F744857F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76" y="2948413"/>
            <a:ext cx="3827697" cy="943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B30074-3AA9-914C-AD7C-4672820CE5E3}"/>
              </a:ext>
            </a:extLst>
          </p:cNvPr>
          <p:cNvSpPr txBox="1"/>
          <p:nvPr userDrawn="1"/>
        </p:nvSpPr>
        <p:spPr>
          <a:xfrm>
            <a:off x="9868769" y="6316691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b="0" i="0">
                <a:solidFill>
                  <a:schemeClr val="bg1"/>
                </a:solidFill>
                <a:latin typeface="BT Curve Regular" panose="020B0503020203020204" pitchFamily="34" charset="0"/>
              </a:rPr>
              <a:t>© British Telecommunications plc</a:t>
            </a:r>
          </a:p>
        </p:txBody>
      </p:sp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12160623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E1B1A90-3574-C34C-81A6-72A232878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33B244-CE3E-B64C-B070-DFAB2406950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501499" y="6318001"/>
            <a:ext cx="1856248" cy="262800"/>
          </a:xfrm>
          <a:prstGeom prst="rect">
            <a:avLst/>
          </a:prstGeom>
        </p:spPr>
        <p:txBody>
          <a:bodyPr/>
          <a:lstStyle/>
          <a:p>
            <a:fld id="{21368B80-88E0-FE44-80E8-62C3E3F0613E}" type="datetime8">
              <a:rPr lang="en-GB" smtClean="0"/>
              <a:t>05/08/2021 11:57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63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31" y="1800000"/>
            <a:ext cx="8583969" cy="1260000"/>
          </a:xfrm>
        </p:spPr>
        <p:txBody>
          <a:bodyPr/>
          <a:lstStyle>
            <a:lvl1pPr algn="l">
              <a:lnSpc>
                <a:spcPct val="85000"/>
              </a:lnSpc>
              <a:defRPr sz="4371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50" y="3204246"/>
            <a:ext cx="8583969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84" b="0" i="0">
                <a:solidFill>
                  <a:schemeClr val="bg1"/>
                </a:solidFill>
                <a:latin typeface="+mn-lt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94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0950" y="6254795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dirty="0">
                <a:solidFill>
                  <a:schemeClr val="bg1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B10B3F-165C-4118-81F5-45737878B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0" y="742042"/>
            <a:ext cx="2145992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4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s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17EE32-FB99-CC40-BDBA-018C9CCD1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000" b="0" i="0" baseline="0">
                <a:solidFill>
                  <a:schemeClr val="bg1"/>
                </a:solidFill>
                <a:latin typeface="+mj-lt"/>
                <a:cs typeface="BT Curve Headline" panose="020B0503020203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00" b="0" i="0">
                <a:solidFill>
                  <a:schemeClr val="bg1"/>
                </a:solidFill>
                <a:latin typeface="+mn-lt"/>
                <a:cs typeface="BT Curve Headline" panose="020B0503020203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Release XX</a:t>
            </a:r>
          </a:p>
          <a:p>
            <a:r>
              <a:rPr lang="en-US" dirty="0"/>
              <a:t>Release deployment date DD/MM/YYYY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908B61-FC3F-A54B-B16A-780CB70E0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15812"/>
            <a:ext cx="2514599" cy="6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29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s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0E4D5-F361-D641-89C7-DF296F187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000" b="0" i="0">
                <a:solidFill>
                  <a:schemeClr val="bg1"/>
                </a:solidFill>
                <a:latin typeface="+mj-lt"/>
                <a:cs typeface="BT Curve Headline" panose="020B0503020203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00" b="0" i="0">
                <a:solidFill>
                  <a:schemeClr val="bg1"/>
                </a:solidFill>
                <a:latin typeface="+mn-lt"/>
                <a:cs typeface="BT Curve Headline" panose="020B0503020203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Release XX</a:t>
            </a:r>
          </a:p>
          <a:p>
            <a:r>
              <a:rPr lang="en-US" dirty="0"/>
              <a:t>Release deployment date DD/MM/YYYY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908B61-FC3F-A54B-B16A-780CB70E0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15812"/>
            <a:ext cx="2514599" cy="61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5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in st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F0A9E4-24A8-CB48-803B-25B8742B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8616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CFCE3314-74F0-4E41-80CD-73C5CBD2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60886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2400" b="0" i="0" cap="none" baseline="0">
                <a:solidFill>
                  <a:schemeClr val="bg1"/>
                </a:solidFill>
                <a:latin typeface="+mj-lt"/>
                <a:cs typeface="BT Curve Headline" panose="020B0503020203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02CA1E11-109B-8F45-95CA-FE3349CB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D01AB99-2603-7E48-8AA1-DF7768E6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8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0" y="982814"/>
            <a:ext cx="11378688" cy="519853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1F03D-C4F0-AF4D-AFFF-609C4FF4D6D3}"/>
              </a:ext>
            </a:extLst>
          </p:cNvPr>
          <p:cNvSpPr txBox="1"/>
          <p:nvPr userDrawn="1"/>
        </p:nvSpPr>
        <p:spPr>
          <a:xfrm>
            <a:off x="11538506" y="64856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0" b="0" i="0" err="1">
              <a:latin typeface="BT Curve Regular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1" y="324000"/>
            <a:ext cx="11378688" cy="382701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324000"/>
            <a:ext cx="11445292" cy="404216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400" y="982800"/>
            <a:ext cx="5633230" cy="524256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727" y="982800"/>
            <a:ext cx="5633230" cy="524256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324001"/>
            <a:ext cx="4649650" cy="601432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00" y="970642"/>
            <a:ext cx="11626355" cy="5302148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1"/>
            <a:ext cx="6080311" cy="6102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16410C1F-718E-484A-AF17-8FAC48E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324000"/>
            <a:ext cx="11468576" cy="394176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12160623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67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00" y="324000"/>
            <a:ext cx="11529536" cy="381984"/>
          </a:xfrm>
        </p:spPr>
        <p:txBody>
          <a:bodyPr/>
          <a:lstStyle>
            <a:lvl1pPr>
              <a:defRPr sz="2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6080311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9939" y="1476001"/>
            <a:ext cx="6080311" cy="4626581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2289E0EB-215A-DA44-95C8-18D2200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BT Curve" panose="020B0503020203020204" pitchFamily="34" charset="0"/>
                <a:cs typeface="BT Curve" panose="020B0503020203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E8FFB3-D498-3F4E-A154-942095E4C4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2" y="6272790"/>
            <a:ext cx="1555198" cy="3834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1" y="333148"/>
            <a:ext cx="11354304" cy="422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1" y="970642"/>
            <a:ext cx="11354304" cy="5302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4" b="0" i="0">
                <a:solidFill>
                  <a:schemeClr val="accent1"/>
                </a:solidFill>
                <a:latin typeface="BT Curve Regular" panose="020B0503020203020204" pitchFamily="34" charset="0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51360" y="6318000"/>
            <a:ext cx="41052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/>
              <a:t>28 day CP Notification / Release CE / Issue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6" r:id="rId3"/>
    <p:sldLayoutId id="2147483694" r:id="rId4"/>
    <p:sldLayoutId id="2147483650" r:id="rId5"/>
    <p:sldLayoutId id="2147483652" r:id="rId6"/>
    <p:sldLayoutId id="2147483687" r:id="rId7"/>
    <p:sldLayoutId id="2147483691" r:id="rId8"/>
    <p:sldLayoutId id="2147483692" r:id="rId9"/>
    <p:sldLayoutId id="2147483654" r:id="rId10"/>
    <p:sldLayoutId id="2147483655" r:id="rId11"/>
    <p:sldLayoutId id="2147483660" r:id="rId12"/>
    <p:sldLayoutId id="2147483729" r:id="rId13"/>
  </p:sldLayoutIdLst>
  <p:hf hdr="0" dt="0"/>
  <p:txStyles>
    <p:titleStyle>
      <a:lvl1pPr algn="l" defTabSz="906185" rtl="0" eaLnBrk="1" latinLnBrk="0" hangingPunct="1">
        <a:spcBef>
          <a:spcPct val="0"/>
        </a:spcBef>
        <a:buNone/>
        <a:defRPr sz="2400" b="0" i="0" kern="1200">
          <a:solidFill>
            <a:schemeClr val="accent1"/>
          </a:solidFill>
          <a:latin typeface="+mj-lt"/>
          <a:ea typeface="+mj-ea"/>
          <a:cs typeface="BT Curve Headline" panose="020B0503020203020204" pitchFamily="34" charset="0"/>
        </a:defRPr>
      </a:lvl1pPr>
    </p:titleStyle>
    <p:bodyStyle>
      <a:lvl1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00" b="0" i="0" kern="1200">
          <a:solidFill>
            <a:schemeClr val="tx1"/>
          </a:solidFill>
          <a:latin typeface="+mn-lt"/>
          <a:ea typeface="+mn-ea"/>
          <a:cs typeface="BT Curve" panose="020B0503020203020204" pitchFamily="34" charset="0"/>
        </a:defRPr>
      </a:lvl1pPr>
      <a:lvl2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1937"/>
        </a:spcAft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BT Curve" panose="020B0503020203020204" pitchFamily="34" charset="0"/>
        </a:defRPr>
      </a:lvl2pPr>
      <a:lvl3pPr marL="17883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BT Curve" panose="020B0503020203020204" pitchFamily="34" charset="0"/>
        </a:defRPr>
      </a:lvl3pPr>
      <a:lvl4pPr marL="35766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00" b="0" i="0" kern="1200">
          <a:solidFill>
            <a:schemeClr val="tx1"/>
          </a:solidFill>
          <a:latin typeface="+mn-lt"/>
          <a:ea typeface="+mn-ea"/>
          <a:cs typeface="BT Curve" panose="020B0503020203020204" pitchFamily="34" charset="0"/>
        </a:defRPr>
      </a:lvl4pPr>
      <a:lvl5pPr marL="53649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BT Curve" panose="020B0503020203020204" pitchFamily="34" charset="0"/>
        </a:defRPr>
      </a:lvl5pPr>
      <a:lvl6pPr marL="2492010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6pPr>
      <a:lvl7pPr marL="2945103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7pPr>
      <a:lvl8pPr marL="3398195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8pPr>
      <a:lvl9pPr marL="3851288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1pPr>
      <a:lvl2pPr marL="45309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2pPr>
      <a:lvl3pPr marL="906185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3pPr>
      <a:lvl4pPr marL="135927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4pPr>
      <a:lvl5pPr marL="181237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5pPr>
      <a:lvl6pPr marL="226546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718556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17164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62474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 userDrawn="1">
          <p15:clr>
            <a:srgbClr val="F26B43"/>
          </p15:clr>
        </p15:guide>
        <p15:guide id="2" pos="225" userDrawn="1">
          <p15:clr>
            <a:srgbClr val="F26B43"/>
          </p15:clr>
        </p15:guide>
        <p15:guide id="3" pos="7435" userDrawn="1">
          <p15:clr>
            <a:srgbClr val="F26B43"/>
          </p15:clr>
        </p15:guide>
        <p15:guide id="4" orient="horz" pos="5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731" y="324000"/>
            <a:ext cx="1115916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31" y="1512000"/>
            <a:ext cx="1115916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14" y="6228001"/>
            <a:ext cx="3576654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4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732" y="6228582"/>
            <a:ext cx="357665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94">
                <a:solidFill>
                  <a:schemeClr val="accent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0731" y="936000"/>
            <a:ext cx="1115916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950" y="6254795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A6EEE9-33C4-4F1F-9EA4-CC655D9F9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00" y="6289200"/>
            <a:ext cx="1609494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/>
  <p:txStyles>
    <p:titleStyle>
      <a:lvl1pPr algn="l" defTabSz="912114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50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5" userDrawn="1">
          <p15:clr>
            <a:srgbClr val="F26B43"/>
          </p15:clr>
        </p15:guide>
        <p15:guide id="2" pos="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twholesale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://www.btwholesale.com/products-and-services/data/broadband/fibre-broadband.html#handbook-and-technical-documents&amp;data=04|01|julie.clementson@bt.com|be6167f571fd45933b2508d90aed8440|a7f356889c004d5eba4129f146377ab0|0|0|637552837783263791|Unknown|TWFpbGZsb3d8eyJWIjoiMC4wLjAwMDAiLCJQIjoiV2luMzIiLCJBTiI6Ik1haWwiLCJXVCI6Mn0%3D|1000&amp;sdata=YdBush8S%2BTL680FC4BBXsTTfl5o5%2BevE1f4fhAeI9cs%3D&amp;reserved=0" TargetMode="External"/><Relationship Id="rId2" Type="http://schemas.openxmlformats.org/officeDocument/2006/relationships/hyperlink" Target="https://eur02.safelinks.protection.outlook.com/?url=https://www.btwholesale.com/help-and-support/pricing/service-provider-price-list.html#section44-wholesale-broadband-services&amp;data=04|01|julie.clementson@bt.com|cb64e976531a4c66561a08d90b15a908|a7f356889c004d5eba4129f146377ab0|0|0|637553009912658283|Unknown|TWFpbGZsb3d8eyJWIjoiMC4wLjAwMDAiLCJQIjoiV2luMzIiLCJBTiI6Ik1haWwiLCJXVCI6Mn0%3D|1000&amp;sdata=O1WGG/mWOcfMKPIzztDeUtayua0Neu8eL4oDWOno85Y%3D&amp;reserved=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CF253-B1E4-E242-8118-44AF395E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65" y="1938445"/>
            <a:ext cx="12059164" cy="1193793"/>
          </a:xfrm>
        </p:spPr>
        <p:txBody>
          <a:bodyPr/>
          <a:lstStyle/>
          <a:p>
            <a:r>
              <a:rPr lang="en-GB" dirty="0" smtClean="0"/>
              <a:t>How to place a </a:t>
            </a:r>
            <a:r>
              <a:rPr lang="en-GB" dirty="0" smtClean="0"/>
              <a:t>BT </a:t>
            </a:r>
            <a:r>
              <a:rPr lang="en-GB" dirty="0" err="1" smtClean="0"/>
              <a:t>Ipstream</a:t>
            </a:r>
            <a:r>
              <a:rPr lang="en-GB" dirty="0" smtClean="0"/>
              <a:t> Provider Order </a:t>
            </a:r>
            <a:r>
              <a:rPr lang="en-GB" dirty="0" smtClean="0"/>
              <a:t>on Enhanced Eco+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EB226E-098B-FC40-BFA6-6962E3EB76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361566" y="6318000"/>
            <a:ext cx="7296787" cy="262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 Version 1Julie Clementson.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D41E57-317C-9040-91E9-14B521C8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4C4EAD99-332F-7247-AB8F-68068F13A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275"/>
            <a:ext cx="7967170" cy="5067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33387" y="1785503"/>
            <a:ext cx="392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5: Check Availability</a:t>
            </a:r>
          </a:p>
          <a:p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You will see this message whist the availability check is being done.</a:t>
            </a:r>
            <a:endParaRPr lang="en-GB" sz="1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0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3343"/>
            <a:ext cx="6702499" cy="30049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54" y="3798275"/>
            <a:ext cx="5049545" cy="29190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5601" y="1964983"/>
            <a:ext cx="5544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5: Check Availability</a:t>
            </a:r>
          </a:p>
          <a:p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The available products will be shown in the Results table.</a:t>
            </a: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On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the </a:t>
            </a: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Product drop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down select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‘Home or Office option’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2.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Click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‘Next’</a:t>
            </a:r>
          </a:p>
        </p:txBody>
      </p:sp>
      <p:sp>
        <p:nvSpPr>
          <p:cNvPr id="11" name="Oval 10"/>
          <p:cNvSpPr/>
          <p:nvPr/>
        </p:nvSpPr>
        <p:spPr>
          <a:xfrm>
            <a:off x="4802537" y="529296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470" y="6096645"/>
            <a:ext cx="23166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2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7200"/>
            <a:ext cx="8244589" cy="57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56313" y="706701"/>
            <a:ext cx="39156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Step 6: Order Details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Customer Required by Date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- will default to the standard lead time for the product and order type. If you want a date in the future, use the calendar icon to select the date you want. </a:t>
            </a:r>
          </a:p>
          <a:p>
            <a:pPr marL="342900" indent="-342900">
              <a:spcBef>
                <a:spcPts val="1200"/>
              </a:spcBef>
              <a:buFont typeface="Arial"/>
              <a:buAutoNum type="arabicPeriod"/>
            </a:pP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Retailer ID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– this is you RID ID supplied by Ofcom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Billing Account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- use the click here link to select your billing account number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Appointment </a:t>
            </a: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type – </a:t>
            </a: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This is optional.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Standard (ALLDAY) is the only option for </a:t>
            </a:r>
            <a:r>
              <a:rPr lang="en-GB" sz="1400" dirty="0" err="1" smtClean="0">
                <a:solidFill>
                  <a:srgbClr val="666666"/>
                </a:solidFill>
                <a:cs typeface="Arial" panose="020B0604020202020204" pitchFamily="34" charset="0"/>
              </a:rPr>
              <a:t>Ipstream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5.   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Click</a:t>
            </a: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 ‘Next’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17138" y="3428123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69" y="3676620"/>
            <a:ext cx="231668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46" y="3917411"/>
            <a:ext cx="256054" cy="304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205415" y="456118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4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174" y="6109728"/>
            <a:ext cx="25605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620"/>
            <a:ext cx="8529402" cy="5778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58715" y="1291227"/>
            <a:ext cx="3674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Step </a:t>
            </a:r>
            <a:r>
              <a:rPr lang="en-GB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7: Product </a:t>
            </a:r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Details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Bandwidth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-</a:t>
            </a: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Select the bandwidth you require</a:t>
            </a: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/>
              <a:buAutoNum type="arabicPeriod"/>
            </a:pPr>
            <a:r>
              <a:rPr lang="en-GB" sz="1400" b="1" dirty="0" err="1" smtClean="0">
                <a:solidFill>
                  <a:srgbClr val="666666"/>
                </a:solidFill>
                <a:cs typeface="Arial" panose="020B0604020202020204" pitchFamily="34" charset="0"/>
              </a:rPr>
              <a:t>Maintanence</a:t>
            </a: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 category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– Category 5 = 40 hours repair and Category 14 = 7 hour repair.</a:t>
            </a:r>
          </a:p>
          <a:p>
            <a:pPr marL="342900" indent="-342900">
              <a:spcBef>
                <a:spcPts val="1200"/>
              </a:spcBef>
              <a:buFont typeface="Arial"/>
              <a:buAutoNum type="arabicPeriod"/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Domain name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– please select the domain names you require..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4.   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Click</a:t>
            </a: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 ‘Next’</a:t>
            </a:r>
          </a:p>
        </p:txBody>
      </p:sp>
      <p:sp>
        <p:nvSpPr>
          <p:cNvPr id="10" name="Oval 9"/>
          <p:cNvSpPr/>
          <p:nvPr/>
        </p:nvSpPr>
        <p:spPr>
          <a:xfrm>
            <a:off x="6063745" y="2736462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45" y="3682832"/>
            <a:ext cx="231668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618" y="4567236"/>
            <a:ext cx="256054" cy="304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260492" y="6449400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4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0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en-GB" dirty="0" smtClean="0"/>
              <a:t>How to </a:t>
            </a:r>
            <a:r>
              <a:rPr lang="en-GB" dirty="0"/>
              <a:t>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8810"/>
            <a:ext cx="8977595" cy="47845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89793" y="1168810"/>
            <a:ext cx="28802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Step 8: Order Summary</a:t>
            </a:r>
          </a:p>
          <a:p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Your order is summarised confirming the selected CRD and appointment date and the costs. 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If you want to change the appointment date or time you can select the Change option.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When you are happy, select ‘Next’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77" y="5861538"/>
            <a:ext cx="5099783" cy="9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BTWC </a:t>
            </a:r>
            <a:r>
              <a:rPr lang="en-GB" dirty="0"/>
              <a:t>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58"/>
          <a:stretch/>
        </p:blipFill>
        <p:spPr>
          <a:xfrm>
            <a:off x="0" y="1172308"/>
            <a:ext cx="8900256" cy="36997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50215" y="1451920"/>
            <a:ext cx="31100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Step 9: Order Contacts</a:t>
            </a:r>
          </a:p>
          <a:p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now add the details of who you want to be kept up-to-date on the progress of the order. 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Your details will be automatically populated from your BTWholesale.com account details. You can edit these if needed.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also add any additional contacts.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also choose how you want to be updated; Email, Online Tracking or Critical emails only.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Click ‘</a:t>
            </a: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Next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’ 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6322" y="427380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969" y="3766371"/>
            <a:ext cx="231668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465" y="5272032"/>
            <a:ext cx="256054" cy="304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745551" y="6229100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4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222" y="4739414"/>
            <a:ext cx="7725034" cy="2101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18" y="5272032"/>
            <a:ext cx="256054" cy="3048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834451" y="6561508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4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2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BTWC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10"/>
          <a:stretch/>
        </p:blipFill>
        <p:spPr>
          <a:xfrm>
            <a:off x="298105" y="2930319"/>
            <a:ext cx="9128196" cy="28726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31" y="5971200"/>
            <a:ext cx="86533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3970" y="831331"/>
            <a:ext cx="27935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Step </a:t>
            </a:r>
            <a:r>
              <a:rPr lang="en-GB" sz="1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10: </a:t>
            </a:r>
            <a:r>
              <a:rPr lang="en-GB" sz="1400" b="1" dirty="0">
                <a:solidFill>
                  <a:schemeClr val="accent2"/>
                </a:solidFill>
                <a:cs typeface="Arial" panose="020B0604020202020204" pitchFamily="34" charset="0"/>
              </a:rPr>
              <a:t>Confirmation</a:t>
            </a:r>
          </a:p>
          <a:p>
            <a:endParaRPr lang="en-GB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This screen summarises your order before submission. You can use the Edit option or the Previous box at the bottom of the page if you need to make any changes. 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now add the details of who you want to be kept up-to-date on the progress of the order. 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This is your order reference.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also add your own order description.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need to accept the terms and conditions with a tick in the box. </a:t>
            </a:r>
          </a:p>
          <a:p>
            <a:pPr marL="324000" indent="-342900">
              <a:spcBef>
                <a:spcPts val="600"/>
              </a:spcBef>
              <a:buClr>
                <a:schemeClr val="bg2"/>
              </a:buClr>
              <a:buAutoNum type="arabicPeriod"/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Click ‘</a:t>
            </a:r>
            <a:r>
              <a:rPr lang="en-GB" sz="1400" b="1" dirty="0">
                <a:solidFill>
                  <a:srgbClr val="666666"/>
                </a:solidFill>
                <a:cs typeface="Arial" panose="020B0604020202020204" pitchFamily="34" charset="0"/>
              </a:rPr>
              <a:t>Place Order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’ 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5744" y="451935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963" y="4731732"/>
            <a:ext cx="231668" cy="268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927" y="5498097"/>
            <a:ext cx="256054" cy="304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95" y="701241"/>
            <a:ext cx="8821336" cy="23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BTWC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12"/>
          <a:stretch/>
        </p:blipFill>
        <p:spPr>
          <a:xfrm>
            <a:off x="593174" y="1014478"/>
            <a:ext cx="8925580" cy="570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66" y="4288047"/>
            <a:ext cx="6059186" cy="23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12" y="827981"/>
            <a:ext cx="10258964" cy="792000"/>
          </a:xfrm>
        </p:spPr>
        <p:txBody>
          <a:bodyPr/>
          <a:lstStyle/>
          <a:p>
            <a:r>
              <a:rPr lang="en-GB" dirty="0"/>
              <a:t>How to place a </a:t>
            </a:r>
            <a:r>
              <a:rPr lang="en-GB" dirty="0" err="1" smtClean="0"/>
              <a:t>Ipstream</a:t>
            </a:r>
            <a:r>
              <a:rPr lang="en-GB" dirty="0" smtClean="0"/>
              <a:t> Provide Order </a:t>
            </a:r>
            <a:r>
              <a:rPr lang="en-GB" dirty="0"/>
              <a:t>on Enhanced Eco+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20285" y="1970415"/>
            <a:ext cx="448518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Go to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www.btwholesale.com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Enter your Username and Password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Click ‘Login’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45" y="1764085"/>
            <a:ext cx="6280011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87" y="492512"/>
            <a:ext cx="4649650" cy="792000"/>
          </a:xfrm>
        </p:spPr>
        <p:txBody>
          <a:bodyPr/>
          <a:lstStyle/>
          <a:p>
            <a:r>
              <a:rPr lang="en-GB" dirty="0"/>
              <a:t>Guidance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4987" y="1476053"/>
            <a:ext cx="5215098" cy="45365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This guide takes you through the step-by-step instructions to place a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BT </a:t>
            </a:r>
            <a:r>
              <a:rPr lang="en-GB" sz="14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Ipstream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provide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order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on the Enhanced Eco+ system. 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From 12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July 2020 you will have to use the new system to place all FTTC orders. The old journeys on eCo+ will be disabled on this date. </a:t>
            </a:r>
          </a:p>
          <a:p>
            <a:endParaRPr lang="en-GB" sz="14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Please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visit our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page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on BTWholesale.com for a full breakdown of the costs by product. </a:t>
            </a:r>
            <a:endParaRPr lang="en-GB" sz="14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u="sng" dirty="0">
                <a:hlinkClick r:id="rId2"/>
              </a:rPr>
              <a:t>https://www.btwholesale.com/help-and-support/pricing/service-provider-price-list.html#section44-wholesale-broadband-services</a:t>
            </a:r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Further information can be found in the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relevant </a:t>
            </a:r>
          </a:p>
          <a:p>
            <a:r>
              <a:rPr lang="en-GB" sz="1400" u="sng" dirty="0" smtClean="0">
                <a:hlinkClick r:id="rId3"/>
              </a:rPr>
              <a:t>Fibre </a:t>
            </a:r>
            <a:r>
              <a:rPr lang="en-GB" sz="1400" u="sng" dirty="0">
                <a:hlinkClick r:id="rId3"/>
              </a:rPr>
              <a:t>Broadband - Products &amp; services | BT Wholesale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6" y="1296503"/>
            <a:ext cx="535457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3" y="1312985"/>
            <a:ext cx="9315537" cy="4369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7784" y="1397179"/>
            <a:ext cx="26167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2: Accessing the journey</a:t>
            </a:r>
          </a:p>
          <a:p>
            <a:endParaRPr lang="en-GB" sz="1300" dirty="0"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Once logged in, you’ll be taken to Business zone.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If you aren’t taken to Business zone, you’ll need to arrange access via your company administrator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.</a:t>
            </a:r>
          </a:p>
          <a:p>
            <a:endParaRPr lang="en-GB" sz="1400" dirty="0" smtClean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To access the new journey</a:t>
            </a: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: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Click on the </a:t>
            </a:r>
            <a:r>
              <a:rPr lang="en-GB" sz="14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place a new order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Option.</a:t>
            </a:r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05712" y="4268005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666" y="208965"/>
            <a:ext cx="11378688" cy="382701"/>
          </a:xfrm>
        </p:spPr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649097" y="1673172"/>
            <a:ext cx="45111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2: Accessing the journey</a:t>
            </a:r>
          </a:p>
          <a:p>
            <a:endParaRPr lang="en-GB" sz="1200" dirty="0"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If you have multiple accounts associated with your user id, you’ll need to select the applicable account from the dropdown.</a:t>
            </a:r>
          </a:p>
          <a:p>
            <a:endParaRPr lang="en-GB" sz="14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If you have multiple accounts, select the account from the drop down menu. Tick the ‘Set as favourite’ box if you want this to be your default account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Click ‘Data Services’.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Click ‘Broadband’.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Select </a:t>
            </a:r>
            <a:r>
              <a:rPr lang="en-GB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‘</a:t>
            </a:r>
            <a:r>
              <a:rPr lang="en-GB" sz="1400" dirty="0" err="1" smtClean="0">
                <a:solidFill>
                  <a:srgbClr val="595959"/>
                </a:solidFill>
                <a:cs typeface="Arial" panose="020B0604020202020204" pitchFamily="34" charset="0"/>
              </a:rPr>
              <a:t>Ipstream</a:t>
            </a:r>
            <a:r>
              <a:rPr lang="en-GB" sz="1400" dirty="0" smtClean="0">
                <a:solidFill>
                  <a:srgbClr val="595959"/>
                </a:solidFill>
                <a:cs typeface="Arial" panose="020B0604020202020204" pitchFamily="34" charset="0"/>
              </a:rPr>
              <a:t>’.</a:t>
            </a:r>
            <a:endParaRPr lang="en-GB" sz="14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GB" sz="14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dirty="0">
                <a:solidFill>
                  <a:srgbClr val="595959"/>
                </a:solidFill>
                <a:cs typeface="Arial" panose="020B0604020202020204" pitchFamily="34" charset="0"/>
              </a:rPr>
              <a:t>If you have performed these steps previously then the product will be listed on the ‘Most Recent’ tab</a:t>
            </a:r>
          </a:p>
        </p:txBody>
      </p:sp>
      <p:sp>
        <p:nvSpPr>
          <p:cNvPr id="10" name="Oval 9"/>
          <p:cNvSpPr/>
          <p:nvPr/>
        </p:nvSpPr>
        <p:spPr>
          <a:xfrm>
            <a:off x="67517" y="1027629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580"/>
            <a:ext cx="3542083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21" y="1163864"/>
            <a:ext cx="3139712" cy="274953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" y="3871363"/>
            <a:ext cx="3077232" cy="2386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563" y="965012"/>
            <a:ext cx="231668" cy="268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0" y="3505918"/>
            <a:ext cx="256054" cy="30482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35718" y="3764012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4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845" y="3985375"/>
            <a:ext cx="4168850" cy="26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8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43" y="1118938"/>
            <a:ext cx="6791994" cy="51990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40737" y="1393266"/>
            <a:ext cx="473403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3: Select the Order Type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Select ‘Provide using DN Option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74845" y="3487299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1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4401" y="1000097"/>
            <a:ext cx="11378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BT Curve" panose="020B0503020203020204" pitchFamily="34" charset="0"/>
              </a:rPr>
              <a:t>Check availability page - inputs</a:t>
            </a:r>
            <a:endParaRPr lang="en-GB" sz="1400" dirty="0">
              <a:cs typeface="BT Curve" panose="020B0503020203020204" pitchFamily="34" charset="0"/>
            </a:endParaRPr>
          </a:p>
        </p:txBody>
      </p:sp>
      <p:pic>
        <p:nvPicPr>
          <p:cNvPr id="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8" y="1112197"/>
            <a:ext cx="7518447" cy="5728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34925" y="1713370"/>
            <a:ext cx="43046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4: Select the Address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Enter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Postcode.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2.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Press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the magnifying glass to look up the full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address.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You can continue without selecting the full address however we recommend selecting the full address for accuracy on the order.</a:t>
            </a:r>
            <a:endParaRPr lang="en-GB" sz="1400" dirty="0">
              <a:solidFill>
                <a:srgbClr val="66666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91522" y="4624438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21" y="4602660"/>
            <a:ext cx="23166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place a Ipstream Provide Order on Enhanced Eco+</a:t>
            </a:r>
            <a:endParaRPr lang="en-GB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01" y="1130389"/>
            <a:ext cx="7656011" cy="5369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47147" y="1890174"/>
            <a:ext cx="41131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4: Select the Address</a:t>
            </a:r>
          </a:p>
          <a:p>
            <a:endParaRPr lang="en-GB" sz="1400" dirty="0"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Select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the address from the list</a:t>
            </a:r>
          </a:p>
          <a:p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2.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Select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‘Confirm’ at the bottom of the page</a:t>
            </a: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Note: Use the scroll bar to see all addresses. Only 5 will show in the box. </a:t>
            </a:r>
            <a:endParaRPr lang="en-GB" sz="14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8937" y="1855005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44" y="6108368"/>
            <a:ext cx="231668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place a </a:t>
            </a:r>
            <a:r>
              <a:rPr lang="en-GB" dirty="0" err="1"/>
              <a:t>Ipstream</a:t>
            </a:r>
            <a:r>
              <a:rPr lang="en-GB" dirty="0"/>
              <a:t> Provide Order on Enhanced Eco+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07" y="1316304"/>
            <a:ext cx="7030387" cy="5524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83110" y="1996518"/>
            <a:ext cx="4591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Step 5: Check Availability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sz="1400" b="1" dirty="0" smtClean="0">
                <a:solidFill>
                  <a:srgbClr val="666666"/>
                </a:solidFill>
                <a:cs typeface="Arial" panose="020B0604020202020204" pitchFamily="34" charset="0"/>
              </a:rPr>
              <a:t>1. </a:t>
            </a:r>
            <a:r>
              <a:rPr lang="en-GB" sz="1400" dirty="0" smtClean="0">
                <a:solidFill>
                  <a:srgbClr val="666666"/>
                </a:solidFill>
                <a:cs typeface="Arial" panose="020B0604020202020204" pitchFamily="34" charset="0"/>
              </a:rPr>
              <a:t>Click </a:t>
            </a:r>
            <a:r>
              <a:rPr lang="en-GB" sz="1400" dirty="0">
                <a:solidFill>
                  <a:srgbClr val="666666"/>
                </a:solidFill>
                <a:cs typeface="Arial" panose="020B0604020202020204" pitchFamily="34" charset="0"/>
              </a:rPr>
              <a:t>on ‘Check Availability’</a:t>
            </a:r>
            <a:endParaRPr lang="en-GB" sz="1400" dirty="0">
              <a:solidFill>
                <a:srgbClr val="6666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08753" y="513746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23116"/>
      </p:ext>
    </p:extLst>
  </p:cSld>
  <p:clrMapOvr>
    <a:masterClrMapping/>
  </p:clrMapOvr>
</p:sld>
</file>

<file path=ppt/theme/theme1.xml><?xml version="1.0" encoding="utf-8"?>
<a:theme xmlns:a="http://schemas.openxmlformats.org/drawingml/2006/main" name="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5514B3"/>
      </a:accent1>
      <a:accent2>
        <a:srgbClr val="FF6EFF"/>
      </a:accent2>
      <a:accent3>
        <a:srgbClr val="444444"/>
      </a:accent3>
      <a:accent4>
        <a:srgbClr val="898989"/>
      </a:accent4>
      <a:accent5>
        <a:srgbClr val="AAAAAA"/>
      </a:accent5>
      <a:accent6>
        <a:srgbClr val="DEDEDE"/>
      </a:accent6>
      <a:hlink>
        <a:srgbClr val="5514B3"/>
      </a:hlink>
      <a:folHlink>
        <a:srgbClr val="FF6E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T WS Powerpoint Template" id="{773FC28F-67D9-2C41-AFD6-1EA576D6B4D0}" vid="{510BEB24-5BD0-264D-B128-8ABB2BA0D01A}"/>
    </a:ext>
  </a:extLst>
</a:theme>
</file>

<file path=ppt/theme/theme2.xml><?xml version="1.0" encoding="utf-8"?>
<a:theme xmlns:a="http://schemas.openxmlformats.org/drawingml/2006/main" name="How to Place and FTTP Order Sept 17">
  <a:themeElements>
    <a:clrScheme name="Red&amp;White - BT">
      <a:dk1>
        <a:sysClr val="windowText" lastClr="000000"/>
      </a:dk1>
      <a:lt1>
        <a:sysClr val="window" lastClr="FFFFFF"/>
      </a:lt1>
      <a:dk2>
        <a:srgbClr val="333333"/>
      </a:dk2>
      <a:lt2>
        <a:srgbClr val="666666"/>
      </a:lt2>
      <a:accent1>
        <a:srgbClr val="6400AA"/>
      </a:accent1>
      <a:accent2>
        <a:srgbClr val="E60050"/>
      </a:accent2>
      <a:accent3>
        <a:srgbClr val="00A0D6"/>
      </a:accent3>
      <a:accent4>
        <a:srgbClr val="7F7F7F"/>
      </a:accent4>
      <a:accent5>
        <a:srgbClr val="CCCCCF"/>
      </a:accent5>
      <a:accent6>
        <a:srgbClr val="E5E5E5"/>
      </a:accent6>
      <a:hlink>
        <a:srgbClr val="6400AA"/>
      </a:hlink>
      <a:folHlink>
        <a:srgbClr val="E60050"/>
      </a:folHlink>
    </a:clrScheme>
    <a:fontScheme name="Philosophy - BT">
      <a:majorFont>
        <a:latin typeface="BT Font"/>
        <a:ea typeface=""/>
        <a:cs typeface=""/>
      </a:majorFont>
      <a:minorFont>
        <a:latin typeface="BT Fon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olesale_ppt_widescreen_fibre v2.potx" id="{CB344BD4-2EA2-45AB-BD17-00E2A7CED169}" vid="{DC9713F3-7BBB-444B-8592-4A85F21EEE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691FE802EF8448878E846EE558AB7" ma:contentTypeVersion="14" ma:contentTypeDescription="Create a new document." ma:contentTypeScope="" ma:versionID="376c2981a0f3006498f2dae6df5f51f0">
  <xsd:schema xmlns:xsd="http://www.w3.org/2001/XMLSchema" xmlns:xs="http://www.w3.org/2001/XMLSchema" xmlns:p="http://schemas.microsoft.com/office/2006/metadata/properties" xmlns:ns3="3d55c142-35a4-4829-9041-5174cfedc0e4" xmlns:ns4="a893988c-84d6-49e4-9d38-033519f315a8" targetNamespace="http://schemas.microsoft.com/office/2006/metadata/properties" ma:root="true" ma:fieldsID="4aa5b910a66cdcb1fb71c437608e3b0c" ns3:_="" ns4:_="">
    <xsd:import namespace="3d55c142-35a4-4829-9041-5174cfedc0e4"/>
    <xsd:import namespace="a893988c-84d6-49e4-9d38-033519f315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5c142-35a4-4829-9041-5174cfedc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988c-84d6-49e4-9d38-033519f315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3ED90F-A77D-4C21-AE2F-2B613E31A264}">
  <ds:schemaRefs>
    <ds:schemaRef ds:uri="http://schemas.microsoft.com/office/infopath/2007/PartnerControls"/>
    <ds:schemaRef ds:uri="http://purl.org/dc/dcmitype/"/>
    <ds:schemaRef ds:uri="a893988c-84d6-49e4-9d38-033519f315a8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d55c142-35a4-4829-9041-5174cfedc0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7A1B57-E5C9-456E-BC18-04B485CD1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5c142-35a4-4829-9041-5174cfedc0e4"/>
    <ds:schemaRef ds:uri="a893988c-84d6-49e4-9d38-033519f31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5B3FEB-6967-477F-9DB3-CD7FA6EB3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BT_ppt_widescreen_mountain</Template>
  <TotalTime>1309</TotalTime>
  <Words>1014</Words>
  <Application>Microsoft Office PowerPoint</Application>
  <PresentationFormat>Custom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BT Curve</vt:lpstr>
      <vt:lpstr>BT Curve Headline</vt:lpstr>
      <vt:lpstr>BT Curve Regular</vt:lpstr>
      <vt:lpstr>BT Font</vt:lpstr>
      <vt:lpstr>BT Font Light</vt:lpstr>
      <vt:lpstr>Calibri</vt:lpstr>
      <vt:lpstr>Century Gothic</vt:lpstr>
      <vt:lpstr>BT_ppt_widescreen_mountain</vt:lpstr>
      <vt:lpstr>How to Place and FTTP Order Sept 17</vt:lpstr>
      <vt:lpstr>How to place a BT Ipstream Provider Order on Enhanced Eco+ </vt:lpstr>
      <vt:lpstr>How to place a Ipstream Provide Order on Enhanced Eco+ </vt:lpstr>
      <vt:lpstr>Guidance</vt:lpstr>
      <vt:lpstr>How to place a Ipstream Provide Order on Enhanced Eco+ </vt:lpstr>
      <vt:lpstr>How to place a Ipstream Provide Order on Enhanced Eco+</vt:lpstr>
      <vt:lpstr>How to place a Ipstream Provide Order on Enhanced Eco+ </vt:lpstr>
      <vt:lpstr>How to place a Ipstream Provide Order on Enhanced Eco+ </vt:lpstr>
      <vt:lpstr>How to place a Ipstream Provide Order on Enhanced Eco+</vt:lpstr>
      <vt:lpstr>How to place a Ipstream Provide Order on Enhanced Eco+ </vt:lpstr>
      <vt:lpstr>How to place a Ipstream Provide Order on Enhanced Eco+ </vt:lpstr>
      <vt:lpstr>How to place a Ipstream Provide Order on Enhanced Eco+ </vt:lpstr>
      <vt:lpstr> to place a Ipstream Provide Order on Enhanced Eco+ </vt:lpstr>
      <vt:lpstr> to place a Ipstream Provide Order on Enhanced Eco+ </vt:lpstr>
      <vt:lpstr>  How to place a Ipstream Provide Order on Enhanced Eco+ </vt:lpstr>
      <vt:lpstr>How to BTWC to place a Ipstream Provide Order on Enhanced Eco+ </vt:lpstr>
      <vt:lpstr>How to BTWC to place a Ipstream Provide Order on Enhanced Eco+ </vt:lpstr>
      <vt:lpstr>How to BTWC to place a Ipstream Provide Order on Enhanced Eco+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Clementson,J,Julie,NKF72 R</cp:lastModifiedBy>
  <cp:revision>360</cp:revision>
  <cp:lastPrinted>2019-11-11T09:27:02Z</cp:lastPrinted>
  <dcterms:created xsi:type="dcterms:W3CDTF">2019-11-06T13:57:29Z</dcterms:created>
  <dcterms:modified xsi:type="dcterms:W3CDTF">2021-08-05T13:25:00Z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0x0101009BB691FE802EF8448878E846EE558AB7</vt:lpwstr>
  </property>
  <property fmtid="{D5CDD505-2E9C-101B-9397-08002B2CF9AE}" pid="3" name="DLPManualFileClassification">
    <vt:lpwstr>{1A067545-A4E2-4FA1-8094-0D7902669705}</vt:lpwstr>
  </property>
  <property fmtid="{D5CDD505-2E9C-101B-9397-08002B2CF9AE}" pid="4" name="DLPManualFileClassificationLastModifiedBy">
    <vt:lpwstr>TECHMAHINDRA\mb0027352</vt:lpwstr>
  </property>
  <property fmtid="{D5CDD505-2E9C-101B-9397-08002B2CF9AE}" pid="5" name="DLPManualFileClassificationLastModificationDate">
    <vt:lpwstr>1616590236</vt:lpwstr>
  </property>
  <property fmtid="{D5CDD505-2E9C-101B-9397-08002B2CF9AE}" pid="6" name="DLPManualFileClassificationVersion">
    <vt:lpwstr>11.6.0.76</vt:lpwstr>
  </property>
  <property fmtid="{D5CDD505-2E9C-101B-9397-08002B2CF9AE}" pid="7" name="MSIP_Label_55818d02-8d25-4bb9-b27c-e4db64670887_Enabled">
    <vt:lpwstr>true</vt:lpwstr>
  </property>
  <property fmtid="{D5CDD505-2E9C-101B-9397-08002B2CF9AE}" pid="8" name="MSIP_Label_55818d02-8d25-4bb9-b27c-e4db64670887_SetDate">
    <vt:lpwstr>2021-05-27T13:06:15Z</vt:lpwstr>
  </property>
  <property fmtid="{D5CDD505-2E9C-101B-9397-08002B2CF9AE}" pid="9" name="MSIP_Label_55818d02-8d25-4bb9-b27c-e4db64670887_Method">
    <vt:lpwstr>Standard</vt:lpwstr>
  </property>
  <property fmtid="{D5CDD505-2E9C-101B-9397-08002B2CF9AE}" pid="10" name="MSIP_Label_55818d02-8d25-4bb9-b27c-e4db64670887_Name">
    <vt:lpwstr>55818d02-8d25-4bb9-b27c-e4db64670887</vt:lpwstr>
  </property>
  <property fmtid="{D5CDD505-2E9C-101B-9397-08002B2CF9AE}" pid="11" name="MSIP_Label_55818d02-8d25-4bb9-b27c-e4db64670887_SiteId">
    <vt:lpwstr>a7f35688-9c00-4d5e-ba41-29f146377ab0</vt:lpwstr>
  </property>
  <property fmtid="{D5CDD505-2E9C-101B-9397-08002B2CF9AE}" pid="12" name="MSIP_Label_55818d02-8d25-4bb9-b27c-e4db64670887_ActionId">
    <vt:lpwstr>f822ac6f-8041-4d6e-9f93-64296bb6eaff</vt:lpwstr>
  </property>
  <property fmtid="{D5CDD505-2E9C-101B-9397-08002B2CF9AE}" pid="13" name="MSIP_Label_55818d02-8d25-4bb9-b27c-e4db64670887_ContentBits">
    <vt:lpwstr>0</vt:lpwstr>
  </property>
</Properties>
</file>